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73" r:id="rId7"/>
    <p:sldId id="274" r:id="rId8"/>
    <p:sldId id="275" r:id="rId9"/>
    <p:sldId id="276" r:id="rId10"/>
    <p:sldId id="263" r:id="rId11"/>
    <p:sldId id="264" r:id="rId12"/>
    <p:sldId id="277" r:id="rId13"/>
    <p:sldId id="265" r:id="rId14"/>
    <p:sldId id="266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99FF"/>
    <a:srgbClr val="FFFF00"/>
    <a:srgbClr val="2E75B6"/>
    <a:srgbClr val="9900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68D9A-825D-8209-680E-605DFB1D4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126F76-6987-C270-4086-2E84BD80F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38FAF3-1BB8-0511-2B16-695777F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850C0-D333-37CA-E6E7-2D25356B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695DC-250E-55B7-70CD-537652BC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0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7180C-2C05-9377-FF9D-379BD96F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07363B-735E-76AA-1475-9ED2452F6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4C9F5-3D12-C366-3974-2E9F88F3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02BDE-A404-9663-233F-05A1635D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D9C7B-C3A6-85A0-5695-E9F520F7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B1804D-F794-9187-C740-41427DEC1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B636CB-5F7D-BDA6-FF3D-B92FDAD60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DD79B-1739-187C-7A54-894251B4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C7A25-E95D-A36B-9FFC-F10FD455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58103-C8D4-6735-9B54-A5044103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D2B4D-03C3-ACB6-A8AB-F97AC7D2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FD66B-85AB-3991-EECD-14685DD2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818"/>
            <a:ext cx="10515600" cy="469914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/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0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F66781-830D-5EF1-6308-7E58F33CB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9DA94-9638-1C2D-B800-03637B1B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4B39F-219B-13B1-BB86-05B1FC96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4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ED614-C7E7-0B33-411F-A300000D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DEA71-FB80-9315-6940-4A516854A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F98DF-D0E5-C91D-8CEE-8A9E87C9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C5078-A959-F4DF-C1D0-4427F2E9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6F85-5F63-DFD5-2825-5A70BB9A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2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827E8-7FA1-2431-AC68-53E69146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A2D53-7FC7-0E21-88A6-6497BDE1A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E8030B-C97F-59F3-14DE-F3F850333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168444-58FA-53B7-40A1-8B7624C6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C5961F-BBED-EF9C-2204-F61C3A1E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2FFBC9-F5DC-1DDE-0A44-550D6840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3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F6099-5B2B-0848-E02B-3DCB4F77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A869A8-7F5D-C950-F755-BB093E13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C32C0C-520E-E7EC-31E6-DC1A3075B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350B5-0C3C-8E8B-DEAD-236BD0820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A16860-C9A8-D5DE-50C3-96A6746E2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127A0D-CB9D-18EC-A54B-F89D5436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7A1B69-92D0-7F16-3141-C7057D42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3EA743-4D79-2943-896D-DC2BF37A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0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C3515-AACF-8E61-B568-D3491E6D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931F42-FCA8-9017-A0DA-E91697E3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78BB4E-0AB3-B7CC-A670-CF9732847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4DAA57-CFF1-EA54-A57F-CBA6D1B3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25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CF3241-4748-7E20-1243-8740F69D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29E37D-DA5A-E8F3-EC7A-990221A2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7BF39-F74F-91F6-5504-2B7D079A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0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A1701-8F64-61E6-2FED-C2F6935B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903EC2-B84B-393F-74CE-81B7DF22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F94F4-8D76-1F2C-9DDC-5814C802B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86DAE-5225-7F93-5022-9056EA57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2ED826-003C-2433-ACFA-263D45B7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8058BD-CA5D-7F3D-A754-76483DA1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2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7842-0BD0-7745-704F-108DA6F5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9171FA-CB04-1C89-CFD2-5B456FAA7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C20D-16F9-7E36-274F-22BCD04CF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394B4-78BF-84A2-E8BC-C3C23467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FDB37F-21D9-AC35-8B59-172F7DE3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342478-61B4-A87C-2D04-C6323CC0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F22BC3-E3F3-719D-41B6-560445A4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EAD9CA-DF6A-EFD4-21DA-970DFD433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CF8A9-5CE4-FA5E-294C-C8A5E64C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DE087-813F-4C5B-9C74-E3795D4044F3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2F45EB-B75F-4F66-1B13-465BB4B1A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ADFB8-67FA-81C4-4295-FC66EDD94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0A60E-3313-45A9-96E0-0DB1296947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9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C6C9-5972-667C-69BD-86105EEB7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50000"/>
              </a:lnSpc>
              <a:spcAft>
                <a:spcPts val="800"/>
              </a:spcAft>
            </a:pPr>
            <a:r>
              <a:rPr lang="en-US" altLang="ko-KR" sz="2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[</a:t>
            </a:r>
            <a:r>
              <a:rPr lang="ko-KR" altLang="ko-KR" sz="2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컴퓨터공학설계 및 실험</a:t>
            </a:r>
            <a:r>
              <a:rPr lang="en-US" altLang="ko-KR" sz="2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Ⅰ]</a:t>
            </a:r>
            <a:br>
              <a:rPr lang="ko-KR" altLang="ko-KR" sz="2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2800" b="1" dirty="0">
                <a:effectLst/>
                <a:latin typeface="맑은 고딕" panose="020B0503020000020004" pitchFamily="50" charset="-127"/>
                <a:cs typeface="함초롬바탕" panose="02030604000101010101" pitchFamily="18" charset="-127"/>
              </a:rPr>
              <a:t>2023</a:t>
            </a:r>
            <a:r>
              <a:rPr lang="ko-KR" altLang="ko-KR" sz="2800" b="1" dirty="0">
                <a:effectLst/>
                <a:ea typeface="맑은 고딕" panose="020B0503020000020004" pitchFamily="50" charset="-127"/>
                <a:cs typeface="함초롬바탕" panose="02030604000101010101" pitchFamily="18" charset="-127"/>
              </a:rPr>
              <a:t>학년도</a:t>
            </a:r>
            <a:r>
              <a:rPr lang="en-US" altLang="ko-KR" sz="2800" b="1" dirty="0">
                <a:effectLst/>
                <a:ea typeface="맑은 고딕" panose="020B0503020000020004" pitchFamily="50" charset="-127"/>
                <a:cs typeface="함초롬바탕" panose="02030604000101010101" pitchFamily="18" charset="-127"/>
              </a:rPr>
              <a:t> 1</a:t>
            </a:r>
            <a:r>
              <a:rPr lang="ko-KR" altLang="ko-KR" sz="2800" b="1" dirty="0">
                <a:effectLst/>
                <a:ea typeface="맑은 고딕" panose="020B0503020000020004" pitchFamily="50" charset="-127"/>
                <a:cs typeface="함초롬바탕" panose="02030604000101010101" pitchFamily="18" charset="-127"/>
              </a:rPr>
              <a:t>학기</a:t>
            </a:r>
            <a:r>
              <a:rPr lang="en-US" altLang="ko-KR" sz="2800" b="1" dirty="0">
                <a:effectLst/>
                <a:ea typeface="맑은 고딕" panose="020B0503020000020004" pitchFamily="50" charset="-127"/>
                <a:cs typeface="함초롬바탕" panose="02030604000101010101" pitchFamily="18" charset="-127"/>
              </a:rPr>
              <a:t> – </a:t>
            </a:r>
            <a:r>
              <a:rPr lang="ko-KR" altLang="ko-KR" sz="2800" b="1" dirty="0">
                <a:effectLst/>
                <a:ea typeface="맑은 고딕" panose="020B0503020000020004" pitchFamily="50" charset="-127"/>
                <a:cs typeface="함초롬바탕" panose="02030604000101010101" pitchFamily="18" charset="-127"/>
              </a:rPr>
              <a:t>최종 프로젝트</a:t>
            </a:r>
            <a:endParaRPr lang="ko-KR" altLang="en-US" sz="8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0DAE19-0667-189A-D553-414EC6B9E2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b"/>
          <a:lstStyle/>
          <a:p>
            <a:pPr algn="r"/>
            <a:r>
              <a:rPr lang="en-US" altLang="ko-KR" dirty="0"/>
              <a:t>20190785 </a:t>
            </a:r>
            <a:r>
              <a:rPr lang="ko-KR" altLang="en-US" dirty="0"/>
              <a:t>박수빈</a:t>
            </a:r>
            <a:endParaRPr lang="en-US" altLang="ko-KR" dirty="0"/>
          </a:p>
          <a:p>
            <a:pPr algn="r"/>
            <a:r>
              <a:rPr lang="en-US" altLang="ko-KR" dirty="0"/>
              <a:t>01</a:t>
            </a:r>
            <a:r>
              <a:rPr lang="ko-KR" altLang="en-US" dirty="0"/>
              <a:t>분반</a:t>
            </a:r>
          </a:p>
        </p:txBody>
      </p:sp>
    </p:spTree>
    <p:extLst>
      <p:ext uri="{BB962C8B-B14F-4D97-AF65-F5344CB8AC3E}">
        <p14:creationId xmlns:p14="http://schemas.microsoft.com/office/powerpoint/2010/main" val="327200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61E9C83-FAA3-CA73-C99B-D26A47653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389596"/>
              </p:ext>
            </p:extLst>
          </p:nvPr>
        </p:nvGraphicFramePr>
        <p:xfrm>
          <a:off x="1026830" y="359024"/>
          <a:ext cx="10138339" cy="616307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27102">
                  <a:extLst>
                    <a:ext uri="{9D8B030D-6E8A-4147-A177-3AD203B41FA5}">
                      <a16:colId xmlns:a16="http://schemas.microsoft.com/office/drawing/2014/main" val="2865278416"/>
                    </a:ext>
                  </a:extLst>
                </a:gridCol>
                <a:gridCol w="2423137">
                  <a:extLst>
                    <a:ext uri="{9D8B030D-6E8A-4147-A177-3AD203B41FA5}">
                      <a16:colId xmlns:a16="http://schemas.microsoft.com/office/drawing/2014/main" val="1326638522"/>
                    </a:ext>
                  </a:extLst>
                </a:gridCol>
                <a:gridCol w="3673255">
                  <a:extLst>
                    <a:ext uri="{9D8B030D-6E8A-4147-A177-3AD203B41FA5}">
                      <a16:colId xmlns:a16="http://schemas.microsoft.com/office/drawing/2014/main" val="3762353840"/>
                    </a:ext>
                  </a:extLst>
                </a:gridCol>
                <a:gridCol w="2014845">
                  <a:extLst>
                    <a:ext uri="{9D8B030D-6E8A-4147-A177-3AD203B41FA5}">
                      <a16:colId xmlns:a16="http://schemas.microsoft.com/office/drawing/2014/main" val="1242051907"/>
                    </a:ext>
                  </a:extLst>
                </a:gridCol>
              </a:tblGrid>
              <a:tr h="36909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Key operation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Flag</a:t>
                      </a:r>
                      <a:r>
                        <a:rPr lang="ko-KR" sz="1800" b="1" kern="100" dirty="0">
                          <a:effectLst/>
                        </a:rPr>
                        <a:t>이름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1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0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944813"/>
                  </a:ext>
                </a:extLst>
              </a:tr>
              <a:tr h="77038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‘l’ key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load_flag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입력 파일이 정상적으로 </a:t>
                      </a:r>
                      <a:r>
                        <a:rPr lang="ko-KR" sz="1800" kern="100" dirty="0" err="1">
                          <a:effectLst/>
                        </a:rPr>
                        <a:t>로드됨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정상적으로 로드되지 않음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3287371"/>
                  </a:ext>
                </a:extLst>
              </a:tr>
              <a:tr h="36909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effectLst/>
                        </a:rPr>
                        <a:t>‘t’ key</a:t>
                      </a:r>
                      <a:endParaRPr lang="ko-KR" sz="1800" b="1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draw_timeline_flag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화면에 </a:t>
                      </a:r>
                      <a:r>
                        <a:rPr lang="en-US" sz="1800" kern="100">
                          <a:effectLst/>
                        </a:rPr>
                        <a:t>timeline </a:t>
                      </a:r>
                      <a:r>
                        <a:rPr lang="ko-KR" sz="1800" kern="100">
                          <a:effectLst/>
                        </a:rPr>
                        <a:t>주눈금을 그림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그리지 않음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1246233"/>
                  </a:ext>
                </a:extLst>
              </a:tr>
              <a:tr h="77038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‘s’ key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draw_scale_flag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화면에 </a:t>
                      </a:r>
                      <a:r>
                        <a:rPr lang="en-US" sz="1800" kern="100">
                          <a:effectLst/>
                        </a:rPr>
                        <a:t>timeline</a:t>
                      </a:r>
                      <a:r>
                        <a:rPr lang="ko-KR" sz="1800" kern="100">
                          <a:effectLst/>
                        </a:rPr>
                        <a:t>의 수직선을 보조선으로 그림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그리지 않음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0729070"/>
                  </a:ext>
                </a:extLst>
              </a:tr>
              <a:tr h="11716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‘c’ key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draw_candidate_flag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화면에 입력 파일로부터 입력 받은 모든 </a:t>
                      </a:r>
                      <a:r>
                        <a:rPr lang="en-US" sz="1800" kern="100">
                          <a:effectLst/>
                        </a:rPr>
                        <a:t>job</a:t>
                      </a:r>
                      <a:r>
                        <a:rPr lang="ko-KR" sz="1800" kern="100">
                          <a:effectLst/>
                        </a:rPr>
                        <a:t>을 스케줄링의 후보로 그림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그리지 않음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8092331"/>
                  </a:ext>
                </a:extLst>
              </a:tr>
              <a:tr h="770385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‘r’ key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draw_result_flag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화면에 스케줄링 결과를 </a:t>
                      </a:r>
                      <a:r>
                        <a:rPr lang="en-US" sz="1800" kern="100">
                          <a:effectLst/>
                        </a:rPr>
                        <a:t>timeline </a:t>
                      </a:r>
                      <a:r>
                        <a:rPr lang="ko-KR" sz="1800" kern="100">
                          <a:effectLst/>
                        </a:rPr>
                        <a:t>바로 위에 사각형으로 그림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그리지 않음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7917552"/>
                  </a:ext>
                </a:extLst>
              </a:tr>
              <a:tr h="770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write_id_flag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스케줄링 결과에서 각 </a:t>
                      </a:r>
                      <a:r>
                        <a:rPr lang="en-US" sz="1800" kern="100">
                          <a:effectLst/>
                        </a:rPr>
                        <a:t>job</a:t>
                      </a:r>
                      <a:r>
                        <a:rPr lang="ko-KR" sz="1800" kern="100">
                          <a:effectLst/>
                        </a:rPr>
                        <a:t>의 </a:t>
                      </a:r>
                      <a:r>
                        <a:rPr lang="en-US" sz="1800" kern="100">
                          <a:effectLst/>
                        </a:rPr>
                        <a:t>ID</a:t>
                      </a:r>
                      <a:r>
                        <a:rPr lang="ko-KR" sz="1800" kern="100">
                          <a:effectLst/>
                        </a:rPr>
                        <a:t>를 나타냄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나타내지 않음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3630864"/>
                  </a:ext>
                </a:extLst>
              </a:tr>
              <a:tr h="117167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‘&lt;-‘ or ‘-&gt;’ key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draw_target_flag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>
                          <a:effectLst/>
                        </a:rPr>
                        <a:t>스케줄링 결과에서 좌우 방향키로 </a:t>
                      </a:r>
                      <a:r>
                        <a:rPr lang="en-US" sz="1800" kern="100">
                          <a:effectLst/>
                        </a:rPr>
                        <a:t>targeting</a:t>
                      </a:r>
                      <a:r>
                        <a:rPr lang="ko-KR" sz="1800" kern="100">
                          <a:effectLst/>
                        </a:rPr>
                        <a:t>한 </a:t>
                      </a:r>
                      <a:r>
                        <a:rPr lang="en-US" sz="1800" kern="100">
                          <a:effectLst/>
                        </a:rPr>
                        <a:t>job</a:t>
                      </a:r>
                      <a:r>
                        <a:rPr lang="ko-KR" sz="1800" kern="100">
                          <a:effectLst/>
                        </a:rPr>
                        <a:t>을 연한 하늘색 사각형으로 그림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그리지 않음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287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2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A814D-8A6A-067B-4291-C1FA8CC4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64E6C-FF86-0EB2-7C95-3C5124AB1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818"/>
            <a:ext cx="4199021" cy="4699145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altLang="ko-KR" dirty="0" err="1"/>
              <a:t>openFile</a:t>
            </a:r>
            <a:r>
              <a:rPr lang="en-US" altLang="ko-KR" dirty="0"/>
              <a:t>()</a:t>
            </a:r>
          </a:p>
          <a:p>
            <a:pPr marL="514350" indent="-514350">
              <a:buAutoNum type="arabicParenR"/>
            </a:pPr>
            <a:r>
              <a:rPr lang="en-US" altLang="ko-KR" dirty="0" err="1"/>
              <a:t>make_schedule</a:t>
            </a:r>
            <a:r>
              <a:rPr lang="en-US" altLang="ko-KR" dirty="0"/>
              <a:t>()</a:t>
            </a:r>
          </a:p>
          <a:p>
            <a:pPr marL="514350" indent="-514350">
              <a:buAutoNum type="arabicParenR"/>
            </a:pPr>
            <a:r>
              <a:rPr lang="ko-KR" altLang="en-US" dirty="0"/>
              <a:t>프로그램 전체</a:t>
            </a:r>
          </a:p>
        </p:txBody>
      </p:sp>
    </p:spTree>
    <p:extLst>
      <p:ext uri="{BB962C8B-B14F-4D97-AF65-F5344CB8AC3E}">
        <p14:creationId xmlns:p14="http://schemas.microsoft.com/office/powerpoint/2010/main" val="254904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04A5A-B938-3608-933C-77CBADC0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openFile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84A7C1-51B2-8823-BF78-3D626D341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7" t="13345" r="5687" b="2331"/>
          <a:stretch/>
        </p:blipFill>
        <p:spPr>
          <a:xfrm>
            <a:off x="3891060" y="115472"/>
            <a:ext cx="4954361" cy="6627055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8894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70CB3-F7C4-1AE6-E9D4-A0DD61B4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make_schedule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3C8DC8-3E4B-A5FF-F8A4-62215BB19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" t="13220" r="12918" b="2288"/>
          <a:stretch/>
        </p:blipFill>
        <p:spPr bwMode="auto">
          <a:xfrm>
            <a:off x="4701539" y="69173"/>
            <a:ext cx="4647733" cy="6679529"/>
          </a:xfrm>
          <a:prstGeom prst="rect">
            <a:avLst/>
          </a:prstGeom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796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2E7EE-473B-D989-36A4-273F8E10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프로그램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7A91BC40-3644-55C2-B1B5-A9081B9E5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0" t="13063" r="18191" b="2266"/>
          <a:stretch/>
        </p:blipFill>
        <p:spPr bwMode="auto">
          <a:xfrm rot="5400000">
            <a:off x="3479475" y="-229829"/>
            <a:ext cx="5233051" cy="8297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331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C0920-07E4-D938-6786-BBFAEE332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2"/>
            <a:ext cx="10515600" cy="371368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000" b="1" dirty="0"/>
              <a:t>- The End– </a:t>
            </a:r>
          </a:p>
          <a:p>
            <a:pPr marL="0" indent="0" algn="ctr">
              <a:buNone/>
            </a:pPr>
            <a:r>
              <a:rPr lang="ko-KR" altLang="en-US" sz="6000" b="1" dirty="0"/>
              <a:t>감사합니다</a:t>
            </a:r>
            <a:r>
              <a:rPr lang="en-US" altLang="ko-KR" sz="6000" b="1" dirty="0"/>
              <a:t>.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33414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6C3CD-3B85-2F73-B640-456F6D7B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F3324-A8B8-474B-664A-E3EA6FA94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latinLnBrk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목표</a:t>
            </a:r>
          </a:p>
          <a:p>
            <a:pPr marL="0" indent="0" algn="just" latinLnBrk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프로그램 시연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핵심 변수 및 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자료구조</a:t>
            </a:r>
            <a:endParaRPr lang="en-US" altLang="ko-KR" sz="2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indent="0" algn="just" latinLnBrk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altLang="ko-KR" sz="24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4. 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알고리즘</a:t>
            </a:r>
            <a:endParaRPr lang="en-US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13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A9394878-5D75-AC69-70F1-9A25F340EBA2}"/>
              </a:ext>
            </a:extLst>
          </p:cNvPr>
          <p:cNvSpPr/>
          <p:nvPr/>
        </p:nvSpPr>
        <p:spPr>
          <a:xfrm>
            <a:off x="1742248" y="3067354"/>
            <a:ext cx="4630560" cy="3425520"/>
          </a:xfrm>
          <a:prstGeom prst="ellipse">
            <a:avLst/>
          </a:prstGeom>
          <a:solidFill>
            <a:srgbClr val="2E75B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6A103E-A605-8D2A-0C53-E048413E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1.</a:t>
            </a:r>
            <a:r>
              <a:rPr lang="ko-KR" altLang="en-US" b="1" dirty="0"/>
              <a:t> 프로젝트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7C1E5-6230-8E8B-9406-CB6141F3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328"/>
            <a:ext cx="10515600" cy="4874635"/>
          </a:xfrm>
        </p:spPr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disjoint set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알고리즘을 이용하여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여러 개의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작업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(job)’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들을 각 작업의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마감일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(deadline)’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고려하여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최대의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(profit)’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창출하도록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스케줄링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(scheduling)’</a:t>
            </a:r>
            <a:r>
              <a:rPr lang="en-US" altLang="ko-KR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r>
              <a:rPr lang="ko-KR" altLang="en-US" sz="1800" dirty="0">
                <a:ea typeface="맑은 고딕" panose="020B0503020000020004" pitchFamily="50" charset="-127"/>
                <a:cs typeface="Times New Roman" panose="02020603050405020304" pitchFamily="18" charset="0"/>
              </a:rPr>
              <a:t>스케줄링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결과를 확인하기 쉽도록 화면에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시각화</a:t>
            </a:r>
            <a:endParaRPr lang="ko-KR" altLang="en-US" dirty="0"/>
          </a:p>
        </p:txBody>
      </p:sp>
      <p:pic>
        <p:nvPicPr>
          <p:cNvPr id="5" name="그래픽 4" descr="동전 윤곽선">
            <a:extLst>
              <a:ext uri="{FF2B5EF4-FFF2-40B4-BE49-F238E27FC236}">
                <a16:creationId xmlns:a16="http://schemas.microsoft.com/office/drawing/2014/main" id="{1EB9D2FE-7FA2-CFE9-5F15-EB86F28E1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6844" y="4958020"/>
            <a:ext cx="1404225" cy="1404225"/>
          </a:xfrm>
          <a:prstGeom prst="rect">
            <a:avLst/>
          </a:prstGeom>
        </p:spPr>
      </p:pic>
      <p:pic>
        <p:nvPicPr>
          <p:cNvPr id="11" name="그래픽 10" descr="포스트잇 단색으로 채워진">
            <a:extLst>
              <a:ext uri="{FF2B5EF4-FFF2-40B4-BE49-F238E27FC236}">
                <a16:creationId xmlns:a16="http://schemas.microsoft.com/office/drawing/2014/main" id="{945AA767-3456-0563-5CD4-C6E7C26EC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031" y="3861517"/>
            <a:ext cx="1233407" cy="1233407"/>
          </a:xfrm>
          <a:prstGeom prst="rect">
            <a:avLst/>
          </a:prstGeom>
        </p:spPr>
      </p:pic>
      <p:pic>
        <p:nvPicPr>
          <p:cNvPr id="13" name="그래픽 12" descr="일일 일정표 단색으로 채워진">
            <a:extLst>
              <a:ext uri="{FF2B5EF4-FFF2-40B4-BE49-F238E27FC236}">
                <a16:creationId xmlns:a16="http://schemas.microsoft.com/office/drawing/2014/main" id="{516EFC27-B7DD-20FD-89C3-D9AE52E69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0339" y="3108141"/>
            <a:ext cx="3013717" cy="3013717"/>
          </a:xfrm>
          <a:prstGeom prst="rect">
            <a:avLst/>
          </a:prstGeom>
        </p:spPr>
      </p:pic>
      <p:pic>
        <p:nvPicPr>
          <p:cNvPr id="15" name="그래픽 14" descr="부분적으로 선택 표시된 클립보드 단색으로 채워진">
            <a:extLst>
              <a:ext uri="{FF2B5EF4-FFF2-40B4-BE49-F238E27FC236}">
                <a16:creationId xmlns:a16="http://schemas.microsoft.com/office/drawing/2014/main" id="{FA0369C5-73B5-CE9D-1945-F05F21E18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0372" y="3206884"/>
            <a:ext cx="1330697" cy="133069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A8C854-4715-0BFE-A822-EA4CB56B2D1B}"/>
              </a:ext>
            </a:extLst>
          </p:cNvPr>
          <p:cNvSpPr/>
          <p:nvPr/>
        </p:nvSpPr>
        <p:spPr>
          <a:xfrm>
            <a:off x="838200" y="5044990"/>
            <a:ext cx="1552262" cy="7283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Job</a:t>
            </a:r>
            <a:endParaRPr lang="ko-KR" altLang="en-US" sz="28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3712B84-29EA-E308-6281-055C7433906C}"/>
              </a:ext>
            </a:extLst>
          </p:cNvPr>
          <p:cNvSpPr/>
          <p:nvPr/>
        </p:nvSpPr>
        <p:spPr>
          <a:xfrm>
            <a:off x="4171326" y="3613656"/>
            <a:ext cx="1841779" cy="7283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Deadline</a:t>
            </a:r>
            <a:endParaRPr lang="ko-KR" altLang="en-US" sz="28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5ECA96F-1BFF-5DAB-3BF9-5E8FC62CCD0B}"/>
              </a:ext>
            </a:extLst>
          </p:cNvPr>
          <p:cNvSpPr/>
          <p:nvPr/>
        </p:nvSpPr>
        <p:spPr>
          <a:xfrm>
            <a:off x="4171325" y="5278557"/>
            <a:ext cx="1841779" cy="72839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Profit</a:t>
            </a:r>
            <a:endParaRPr lang="ko-KR" altLang="en-US" sz="2800" b="1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DF9F324-DF3B-A174-9580-E0F6E086B229}"/>
              </a:ext>
            </a:extLst>
          </p:cNvPr>
          <p:cNvSpPr/>
          <p:nvPr/>
        </p:nvSpPr>
        <p:spPr>
          <a:xfrm>
            <a:off x="6689190" y="4086808"/>
            <a:ext cx="1652377" cy="1191749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1193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4293D-0BCC-1C23-3998-A6CFDE1B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프로그램 시연</a:t>
            </a:r>
          </a:p>
        </p:txBody>
      </p:sp>
      <p:pic>
        <p:nvPicPr>
          <p:cNvPr id="4" name="녹화_2023_06_23_06_07_47_844">
            <a:hlinkClick r:id="" action="ppaction://media"/>
            <a:extLst>
              <a:ext uri="{FF2B5EF4-FFF2-40B4-BE49-F238E27FC236}">
                <a16:creationId xmlns:a16="http://schemas.microsoft.com/office/drawing/2014/main" id="{9D375482-89DB-D20F-510E-EDECDFC0E05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7" end="11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0525" y="1477963"/>
            <a:ext cx="8870950" cy="4699000"/>
          </a:xfrm>
        </p:spPr>
      </p:pic>
    </p:spTree>
    <p:extLst>
      <p:ext uri="{BB962C8B-B14F-4D97-AF65-F5344CB8AC3E}">
        <p14:creationId xmlns:p14="http://schemas.microsoft.com/office/powerpoint/2010/main" val="78341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52FFB-6973-E6EA-2030-D9B18E6D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핵심 변수 및 자료구조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C91DB-18C0-3035-6AB1-54BBD8288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altLang="ko-KR" dirty="0"/>
              <a:t>Job</a:t>
            </a:r>
          </a:p>
          <a:p>
            <a:pPr marL="514350" indent="-514350">
              <a:buAutoNum type="arabicParenR"/>
            </a:pPr>
            <a:r>
              <a:rPr lang="en-US" altLang="ko-KR" dirty="0"/>
              <a:t>Job* </a:t>
            </a:r>
            <a:r>
              <a:rPr lang="en-US" altLang="ko-KR" dirty="0" err="1"/>
              <a:t>job_heap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/>
              <a:t>char schedule[21]</a:t>
            </a:r>
          </a:p>
          <a:p>
            <a:pPr marL="514350" indent="-514350">
              <a:buAutoNum type="arabicParenR"/>
            </a:pPr>
            <a:r>
              <a:rPr lang="en-US" altLang="ko-KR" dirty="0"/>
              <a:t>Node</a:t>
            </a:r>
          </a:p>
          <a:p>
            <a:pPr marL="514350" indent="-514350">
              <a:buAutoNum type="arabicParenR"/>
            </a:pPr>
            <a:r>
              <a:rPr lang="en-US" altLang="ko-KR" dirty="0"/>
              <a:t>Node* </a:t>
            </a:r>
            <a:r>
              <a:rPr lang="en-US" altLang="ko-KR" dirty="0" err="1"/>
              <a:t>disjoint_set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/>
              <a:t>Job* candidate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68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2410A5-5DC7-A5EC-A707-4A032905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5" t="13681" r="3478" b="27062"/>
          <a:stretch/>
        </p:blipFill>
        <p:spPr bwMode="auto">
          <a:xfrm>
            <a:off x="5042968" y="189685"/>
            <a:ext cx="7014950" cy="6478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70EA75-44BB-CC25-1457-7DC6833359BD}"/>
              </a:ext>
            </a:extLst>
          </p:cNvPr>
          <p:cNvSpPr/>
          <p:nvPr/>
        </p:nvSpPr>
        <p:spPr>
          <a:xfrm>
            <a:off x="8882743" y="615821"/>
            <a:ext cx="1007706" cy="1017037"/>
          </a:xfrm>
          <a:prstGeom prst="rect">
            <a:avLst/>
          </a:prstGeom>
          <a:solidFill>
            <a:srgbClr val="FF99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8A07912-F065-62A9-B8DF-4EE21DBDF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0" y="2367413"/>
            <a:ext cx="4138613" cy="1581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99F49-5BCD-6D2A-02F9-1E4EE21CD63F}"/>
              </a:ext>
            </a:extLst>
          </p:cNvPr>
          <p:cNvSpPr txBox="1"/>
          <p:nvPr/>
        </p:nvSpPr>
        <p:spPr>
          <a:xfrm>
            <a:off x="554070" y="1920620"/>
            <a:ext cx="15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ofApp.h</a:t>
            </a:r>
            <a:r>
              <a:rPr lang="ko-KR" altLang="en-US" dirty="0"/>
              <a:t> 파일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681E4-0DF6-A5DE-9D4E-BD0957BD99CC}"/>
              </a:ext>
            </a:extLst>
          </p:cNvPr>
          <p:cNvSpPr txBox="1"/>
          <p:nvPr/>
        </p:nvSpPr>
        <p:spPr>
          <a:xfrm>
            <a:off x="10394303" y="52064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239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2410A5-5DC7-A5EC-A707-4A032905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5" t="13681" r="3478" b="27062"/>
          <a:stretch/>
        </p:blipFill>
        <p:spPr bwMode="auto">
          <a:xfrm>
            <a:off x="5042968" y="189685"/>
            <a:ext cx="7014950" cy="6478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C28560-C7F4-1EB2-BA76-22435BA0BE6C}"/>
              </a:ext>
            </a:extLst>
          </p:cNvPr>
          <p:cNvSpPr/>
          <p:nvPr/>
        </p:nvSpPr>
        <p:spPr>
          <a:xfrm>
            <a:off x="5088293" y="2411963"/>
            <a:ext cx="2450841" cy="1017037"/>
          </a:xfrm>
          <a:prstGeom prst="rect">
            <a:avLst/>
          </a:prstGeom>
          <a:solidFill>
            <a:srgbClr val="FF99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E92DBC05-8BCC-025A-D064-55016E982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07" y="2744085"/>
            <a:ext cx="2677942" cy="602537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2D1429-6EE1-DB15-98D9-1AB95262E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07" y="4386553"/>
            <a:ext cx="5099859" cy="4467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C08730-B467-68DB-CACA-F2E34E99352B}"/>
              </a:ext>
            </a:extLst>
          </p:cNvPr>
          <p:cNvSpPr txBox="1"/>
          <p:nvPr/>
        </p:nvSpPr>
        <p:spPr>
          <a:xfrm>
            <a:off x="181107" y="2374753"/>
            <a:ext cx="15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ofApp.h</a:t>
            </a:r>
            <a:r>
              <a:rPr lang="ko-KR" altLang="en-US" dirty="0"/>
              <a:t> 파일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95800-E5D6-A81A-A3CA-DC6160BABEB1}"/>
              </a:ext>
            </a:extLst>
          </p:cNvPr>
          <p:cNvSpPr txBox="1"/>
          <p:nvPr/>
        </p:nvSpPr>
        <p:spPr>
          <a:xfrm>
            <a:off x="181107" y="4017222"/>
            <a:ext cx="125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ofApp.cpp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DB53C-4E08-4C0C-53E8-9D7FCDDBEE87}"/>
              </a:ext>
            </a:extLst>
          </p:cNvPr>
          <p:cNvSpPr txBox="1"/>
          <p:nvPr/>
        </p:nvSpPr>
        <p:spPr>
          <a:xfrm>
            <a:off x="10394303" y="52064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85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2410A5-5DC7-A5EC-A707-4A032905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5" t="13681" r="3478" b="27062"/>
          <a:stretch/>
        </p:blipFill>
        <p:spPr bwMode="auto">
          <a:xfrm>
            <a:off x="5042968" y="189685"/>
            <a:ext cx="7014950" cy="6478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278CAD-E05D-48E0-5B5F-3F5FC32E0C5B}"/>
              </a:ext>
            </a:extLst>
          </p:cNvPr>
          <p:cNvSpPr/>
          <p:nvPr/>
        </p:nvSpPr>
        <p:spPr>
          <a:xfrm>
            <a:off x="9134670" y="2967135"/>
            <a:ext cx="2659224" cy="1101012"/>
          </a:xfrm>
          <a:prstGeom prst="rect">
            <a:avLst/>
          </a:prstGeom>
          <a:solidFill>
            <a:srgbClr val="FF99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2B9C53-5035-DF77-782E-6A6080E23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7" y="1664187"/>
            <a:ext cx="3524250" cy="1009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F42FC9-7AF9-DA64-8E43-95B08186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7" y="2746798"/>
            <a:ext cx="3330831" cy="625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9C86F7-5D90-D0D0-3375-AB8A542DC593}"/>
              </a:ext>
            </a:extLst>
          </p:cNvPr>
          <p:cNvSpPr txBox="1"/>
          <p:nvPr/>
        </p:nvSpPr>
        <p:spPr>
          <a:xfrm>
            <a:off x="208727" y="1221894"/>
            <a:ext cx="15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ofApp.h</a:t>
            </a:r>
            <a:r>
              <a:rPr lang="ko-KR" altLang="en-US" dirty="0"/>
              <a:t> 파일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9FCB3F-9191-1EE8-D423-B4A0F8ADB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7" y="4395009"/>
            <a:ext cx="5391150" cy="1800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AB784A-5885-E8D7-CA65-85E7C433BF9B}"/>
              </a:ext>
            </a:extLst>
          </p:cNvPr>
          <p:cNvSpPr txBox="1"/>
          <p:nvPr/>
        </p:nvSpPr>
        <p:spPr>
          <a:xfrm>
            <a:off x="208727" y="3959281"/>
            <a:ext cx="125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ofApp.cpp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A0D47E0-6197-420E-0EF2-51F83D844595}"/>
              </a:ext>
            </a:extLst>
          </p:cNvPr>
          <p:cNvGrpSpPr/>
          <p:nvPr/>
        </p:nvGrpSpPr>
        <p:grpSpPr>
          <a:xfrm>
            <a:off x="5953124" y="4101987"/>
            <a:ext cx="6104794" cy="2578322"/>
            <a:chOff x="5953124" y="4089993"/>
            <a:chExt cx="6104794" cy="257832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AE621E4-4767-2E0D-B3F1-AFD35D283F30}"/>
                </a:ext>
              </a:extLst>
            </p:cNvPr>
            <p:cNvSpPr/>
            <p:nvPr/>
          </p:nvSpPr>
          <p:spPr>
            <a:xfrm>
              <a:off x="5953124" y="4111727"/>
              <a:ext cx="6104794" cy="25565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[</a:t>
              </a:r>
              <a:endParaRPr lang="ko-KR" altLang="en-US" sz="2800" b="1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4B7543-208E-EA51-885F-05E03A5162BF}"/>
                </a:ext>
              </a:extLst>
            </p:cNvPr>
            <p:cNvSpPr/>
            <p:nvPr/>
          </p:nvSpPr>
          <p:spPr>
            <a:xfrm>
              <a:off x="6096000" y="4693297"/>
              <a:ext cx="1611086" cy="1726163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dummy node</a:t>
              </a:r>
              <a:endParaRPr lang="ko-KR" altLang="en-US" sz="280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0E492FD-326B-9A8D-09E7-38CDDE8B5E3B}"/>
                </a:ext>
              </a:extLst>
            </p:cNvPr>
            <p:cNvSpPr/>
            <p:nvPr/>
          </p:nvSpPr>
          <p:spPr>
            <a:xfrm>
              <a:off x="7707086" y="4693296"/>
              <a:ext cx="1611086" cy="1726163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parent,</a:t>
              </a:r>
            </a:p>
            <a:p>
              <a:pPr algn="ctr"/>
              <a:r>
                <a:rPr lang="en-US" altLang="ko-KR" sz="2800" b="1" dirty="0"/>
                <a:t>rank</a:t>
              </a:r>
              <a:endParaRPr lang="ko-KR" altLang="en-US" sz="2800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A665F3-884B-00CF-8D01-168D7B22115B}"/>
                </a:ext>
              </a:extLst>
            </p:cNvPr>
            <p:cNvSpPr/>
            <p:nvPr/>
          </p:nvSpPr>
          <p:spPr>
            <a:xfrm>
              <a:off x="9318172" y="4693294"/>
              <a:ext cx="1611086" cy="1726163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parent,</a:t>
              </a:r>
            </a:p>
            <a:p>
              <a:pPr algn="ctr"/>
              <a:r>
                <a:rPr lang="en-US" altLang="ko-KR" sz="2800" b="1" dirty="0"/>
                <a:t>rank</a:t>
              </a:r>
              <a:endParaRPr lang="ko-KR" altLang="en-US" sz="28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3165F6-A565-2317-2C7A-3C3993848B54}"/>
                </a:ext>
              </a:extLst>
            </p:cNvPr>
            <p:cNvSpPr txBox="1"/>
            <p:nvPr/>
          </p:nvSpPr>
          <p:spPr>
            <a:xfrm>
              <a:off x="6531019" y="4089993"/>
              <a:ext cx="43008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[0]	    [1]	   [2]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B3B099-5200-4171-7EDB-A4934DACDB89}"/>
                </a:ext>
              </a:extLst>
            </p:cNvPr>
            <p:cNvSpPr/>
            <p:nvPr/>
          </p:nvSpPr>
          <p:spPr>
            <a:xfrm>
              <a:off x="10950079" y="4696366"/>
              <a:ext cx="1057821" cy="1726163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 b="1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81FA47-2767-241D-9613-EFA91DD02AF1}"/>
              </a:ext>
            </a:extLst>
          </p:cNvPr>
          <p:cNvSpPr txBox="1"/>
          <p:nvPr/>
        </p:nvSpPr>
        <p:spPr>
          <a:xfrm>
            <a:off x="10394303" y="52064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69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C65E936-FC5E-FA68-4583-5938CEB86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02" y="3314441"/>
            <a:ext cx="3352008" cy="61374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2410A5-5DC7-A5EC-A707-4A032905C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" t="13681" r="3478" b="27062"/>
          <a:stretch/>
        </p:blipFill>
        <p:spPr bwMode="auto">
          <a:xfrm>
            <a:off x="5042968" y="189685"/>
            <a:ext cx="7014950" cy="6478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593926-8742-AD6E-9DC4-3FB0FE1DA739}"/>
              </a:ext>
            </a:extLst>
          </p:cNvPr>
          <p:cNvSpPr/>
          <p:nvPr/>
        </p:nvSpPr>
        <p:spPr>
          <a:xfrm>
            <a:off x="7968343" y="4068148"/>
            <a:ext cx="4021493" cy="765110"/>
          </a:xfrm>
          <a:prstGeom prst="rect">
            <a:avLst/>
          </a:prstGeom>
          <a:solidFill>
            <a:srgbClr val="FF99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429C3-79E8-4A28-C65B-042493609C50}"/>
              </a:ext>
            </a:extLst>
          </p:cNvPr>
          <p:cNvSpPr txBox="1"/>
          <p:nvPr/>
        </p:nvSpPr>
        <p:spPr>
          <a:xfrm>
            <a:off x="292702" y="2817429"/>
            <a:ext cx="15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ofApp.h</a:t>
            </a:r>
            <a:r>
              <a:rPr lang="ko-KR" altLang="en-US" dirty="0"/>
              <a:t> 파일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B882-E48A-8EF6-D31A-319807DD7EC9}"/>
              </a:ext>
            </a:extLst>
          </p:cNvPr>
          <p:cNvSpPr txBox="1"/>
          <p:nvPr/>
        </p:nvSpPr>
        <p:spPr>
          <a:xfrm>
            <a:off x="10394303" y="52064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870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75000"/>
          </a:schemeClr>
        </a:solidFill>
        <a:ln>
          <a:noFill/>
        </a:ln>
      </a:spPr>
      <a:bodyPr rtlCol="0" anchor="ctr"/>
      <a:lstStyle>
        <a:defPPr algn="ctr">
          <a:defRPr sz="2800" b="1" dirty="0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317</Words>
  <Application>Microsoft Office PowerPoint</Application>
  <PresentationFormat>와이드스크린</PresentationFormat>
  <Paragraphs>79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[컴퓨터공학설계 및 실험Ⅰ] 2023학년도 1학기 – 최종 프로젝트</vt:lpstr>
      <vt:lpstr>목차</vt:lpstr>
      <vt:lpstr>1. 프로젝트 목표</vt:lpstr>
      <vt:lpstr>2. 프로그램 시연</vt:lpstr>
      <vt:lpstr>3. 핵심 변수 및 자료구조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알고리즘</vt:lpstr>
      <vt:lpstr>openFile()</vt:lpstr>
      <vt:lpstr>make_schedule()</vt:lpstr>
      <vt:lpstr>전체 프로그램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[컴퓨터공학설계 및 실험Ⅰ] 2023학년도 1학기 – 최종 프로젝트</dc:title>
  <dc:creator>Administrator</dc:creator>
  <cp:lastModifiedBy>Administrator</cp:lastModifiedBy>
  <cp:revision>26</cp:revision>
  <dcterms:created xsi:type="dcterms:W3CDTF">2023-06-22T20:44:19Z</dcterms:created>
  <dcterms:modified xsi:type="dcterms:W3CDTF">2023-06-22T23:54:04Z</dcterms:modified>
</cp:coreProperties>
</file>